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68" r:id="rId2"/>
    <p:sldId id="269" r:id="rId3"/>
    <p:sldId id="296" r:id="rId4"/>
    <p:sldId id="297" r:id="rId5"/>
    <p:sldId id="273" r:id="rId6"/>
    <p:sldId id="291" r:id="rId7"/>
    <p:sldId id="301" r:id="rId8"/>
    <p:sldId id="300" r:id="rId9"/>
    <p:sldId id="299" r:id="rId10"/>
    <p:sldId id="295" r:id="rId11"/>
    <p:sldId id="312" r:id="rId12"/>
    <p:sldId id="314" r:id="rId13"/>
    <p:sldId id="306" r:id="rId14"/>
    <p:sldId id="287" r:id="rId15"/>
    <p:sldId id="308" r:id="rId16"/>
    <p:sldId id="316" r:id="rId17"/>
    <p:sldId id="317" r:id="rId18"/>
    <p:sldId id="310" r:id="rId19"/>
    <p:sldId id="311" r:id="rId20"/>
    <p:sldId id="319" r:id="rId21"/>
    <p:sldId id="264" r:id="rId22"/>
    <p:sldId id="318" r:id="rId23"/>
  </p:sldIdLst>
  <p:sldSz cx="9144000" cy="5143500" type="screen16x9"/>
  <p:notesSz cx="6858000" cy="9144000"/>
  <p:embeddedFontLst>
    <p:embeddedFont>
      <p:font typeface="DX시인과나" pitchFamily="18" charset="-127"/>
      <p:regular r:id="rId25"/>
    </p:embeddedFont>
    <p:embeddedFont>
      <p:font typeface="DX하늘구름" pitchFamily="18" charset="-127"/>
      <p:regular r:id="rId26"/>
    </p:embeddedFont>
    <p:embeddedFont>
      <p:font typeface="맑은 고딕" pitchFamily="50" charset="-127"/>
      <p:regular r:id="rId27"/>
      <p:bold r:id="rId28"/>
    </p:embeddedFont>
    <p:embeddedFont>
      <p:font typeface="나눔스퀘어_ac" pitchFamily="50" charset="-127"/>
      <p:regular r:id="rId29"/>
    </p:embeddedFont>
    <p:embeddedFont>
      <p:font typeface="나눔바른고딕OTF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3"/>
    <a:srgbClr val="FFD7AF"/>
    <a:srgbClr val="FFDCDC"/>
    <a:srgbClr val="FFE6B4"/>
    <a:srgbClr val="FFEBCD"/>
    <a:srgbClr val="FFCCCC"/>
    <a:srgbClr val="FFFFCC"/>
    <a:srgbClr val="CBFFA7"/>
    <a:srgbClr val="CC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585" autoAdjust="0"/>
  </p:normalViewPr>
  <p:slideViewPr>
    <p:cSldViewPr showGuides="1">
      <p:cViewPr>
        <p:scale>
          <a:sx n="125" d="100"/>
          <a:sy n="125" d="100"/>
        </p:scale>
        <p:origin x="-55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4"/>
    </p:cViewPr>
  </p:sorter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2FDBE-2EB8-4ADE-81B8-2E390F13CA89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E1AE7-2F0C-4224-8E1A-D236CF4831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3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13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44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64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852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51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9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47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5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4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6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E1AE7-2F0C-4224-8E1A-D236CF4831D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2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 flip="none" rotWithShape="1">
          <a:gsLst>
            <a:gs pos="0">
              <a:srgbClr val="FFDCDC"/>
            </a:gs>
            <a:gs pos="100000">
              <a:srgbClr val="FFEBCD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15" name="자유형 14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94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1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3" y="621929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740352" y="480480"/>
            <a:ext cx="613579" cy="294106"/>
            <a:chOff x="7740352" y="480480"/>
            <a:chExt cx="613579" cy="294106"/>
          </a:xfrm>
          <a:solidFill>
            <a:srgbClr val="FFD7AF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 userDrawn="1"/>
        </p:nvGrpSpPr>
        <p:grpSpPr>
          <a:xfrm rot="5400000">
            <a:off x="8153642" y="4387671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육각형 13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600" dirty="0">
              <a:solidFill>
                <a:schemeClr val="bg1"/>
              </a:solidFill>
              <a:latin typeface="210 옴니고딕OTF 030" pitchFamily="18" charset="-127"/>
              <a:ea typeface="210 옴니고딕OTF 030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8460430" y="2885515"/>
            <a:ext cx="683569" cy="950997"/>
            <a:chOff x="8460430" y="756657"/>
            <a:chExt cx="683569" cy="950997"/>
          </a:xfrm>
        </p:grpSpPr>
        <p:sp>
          <p:nvSpPr>
            <p:cNvPr id="16" name="평행 사변형 15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63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2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83568" y="627534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 rot="5400000">
            <a:off x="376778" y="4387671"/>
            <a:ext cx="613579" cy="294106"/>
            <a:chOff x="7892752" y="632880"/>
            <a:chExt cx="613579" cy="294106"/>
          </a:xfrm>
          <a:solidFill>
            <a:srgbClr val="FFDCDC"/>
          </a:solidFill>
        </p:grpSpPr>
        <p:sp>
          <p:nvSpPr>
            <p:cNvPr id="9" name="이등변 삼각형 8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육각형 10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 flipH="1">
            <a:off x="7740352" y="480480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0" y="2571750"/>
            <a:ext cx="683569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9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3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83568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 rot="5400000">
            <a:off x="376778" y="3883615"/>
            <a:ext cx="613579" cy="294106"/>
            <a:chOff x="7892752" y="632880"/>
            <a:chExt cx="613579" cy="294106"/>
          </a:xfrm>
          <a:solidFill>
            <a:srgbClr val="FFD7AF"/>
          </a:solidFill>
        </p:grpSpPr>
        <p:sp>
          <p:nvSpPr>
            <p:cNvPr id="10" name="이등변 삼각형 9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 userDrawn="1"/>
        </p:nvGrpSpPr>
        <p:grpSpPr>
          <a:xfrm>
            <a:off x="7740352" y="4368913"/>
            <a:ext cx="613579" cy="294106"/>
            <a:chOff x="7740352" y="480480"/>
            <a:chExt cx="613579" cy="294106"/>
          </a:xfrm>
          <a:solidFill>
            <a:srgbClr val="FFEBCD"/>
          </a:solidFill>
        </p:grpSpPr>
        <p:sp>
          <p:nvSpPr>
            <p:cNvPr id="13" name="이등변 삼각형 12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육각형 14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DCDC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 rot="5400000">
            <a:off x="5906506" y="4354234"/>
            <a:ext cx="627535" cy="950997"/>
            <a:chOff x="8460430" y="756657"/>
            <a:chExt cx="683569" cy="950997"/>
          </a:xfrm>
        </p:grpSpPr>
        <p:sp>
          <p:nvSpPr>
            <p:cNvPr id="33" name="평행 사변형 32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158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4">
    <p:bg>
      <p:bgPr>
        <a:gradFill flip="none" rotWithShape="1">
          <a:gsLst>
            <a:gs pos="100000">
              <a:srgbClr val="FFEBCD"/>
            </a:gs>
            <a:gs pos="0">
              <a:srgbClr val="FFDCDC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8460432" cy="45159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 rot="5400000">
            <a:off x="8153642" y="3774093"/>
            <a:ext cx="613579" cy="294106"/>
            <a:chOff x="7892752" y="632880"/>
            <a:chExt cx="613579" cy="294106"/>
          </a:xfrm>
          <a:solidFill>
            <a:srgbClr val="FFEBCD"/>
          </a:solidFill>
        </p:grpSpPr>
        <p:sp>
          <p:nvSpPr>
            <p:cNvPr id="12" name="이등변 삼각형 11"/>
            <p:cNvSpPr/>
            <p:nvPr/>
          </p:nvSpPr>
          <p:spPr>
            <a:xfrm rot="5400000">
              <a:off x="8232509" y="6531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>
              <a:off x="7872469" y="6531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 flipH="1">
            <a:off x="736818" y="4368913"/>
            <a:ext cx="613579" cy="294106"/>
            <a:chOff x="7740352" y="480480"/>
            <a:chExt cx="613579" cy="294106"/>
          </a:xfrm>
          <a:solidFill>
            <a:srgbClr val="FFDCDC"/>
          </a:solidFill>
        </p:grpSpPr>
        <p:sp>
          <p:nvSpPr>
            <p:cNvPr id="15" name="이등변 삼각형 14"/>
            <p:cNvSpPr/>
            <p:nvPr/>
          </p:nvSpPr>
          <p:spPr>
            <a:xfrm rot="5400000">
              <a:off x="8080109" y="500764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5400000">
              <a:off x="7720069" y="500763"/>
              <a:ext cx="294105" cy="253539"/>
            </a:xfrm>
            <a:prstGeom prst="triangle">
              <a:avLst/>
            </a:prstGeom>
            <a:grpFill/>
            <a:ln w="12700">
              <a:solidFill>
                <a:schemeClr val="bg1">
                  <a:alpha val="50000"/>
                </a:schemeClr>
              </a:solidFill>
              <a:miter lim="800000"/>
            </a:ln>
            <a:effectLst>
              <a:outerShdw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육각형 16"/>
          <p:cNvSpPr/>
          <p:nvPr userDrawn="1"/>
        </p:nvSpPr>
        <p:spPr>
          <a:xfrm>
            <a:off x="323528" y="411509"/>
            <a:ext cx="3312368" cy="432048"/>
          </a:xfrm>
          <a:prstGeom prst="hexagon">
            <a:avLst>
              <a:gd name="adj" fmla="val 29668"/>
              <a:gd name="vf" fmla="val 115470"/>
            </a:avLst>
          </a:prstGeom>
          <a:solidFill>
            <a:srgbClr val="FFEBCD"/>
          </a:solidFill>
          <a:ln w="25400">
            <a:solidFill>
              <a:schemeClr val="bg1">
                <a:alpha val="50000"/>
              </a:schemeClr>
            </a:solidFill>
            <a:miter lim="800000"/>
          </a:ln>
          <a:effectLst>
            <a:outerShdw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 rot="5400000">
            <a:off x="2032196" y="4359055"/>
            <a:ext cx="637177" cy="950997"/>
            <a:chOff x="8460430" y="756657"/>
            <a:chExt cx="683569" cy="950997"/>
          </a:xfrm>
        </p:grpSpPr>
        <p:sp>
          <p:nvSpPr>
            <p:cNvPr id="19" name="평행 사변형 18"/>
            <p:cNvSpPr/>
            <p:nvPr/>
          </p:nvSpPr>
          <p:spPr>
            <a:xfrm rot="5400000">
              <a:off x="8470732" y="746356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평행 사변형 19"/>
            <p:cNvSpPr/>
            <p:nvPr/>
          </p:nvSpPr>
          <p:spPr>
            <a:xfrm rot="5400000">
              <a:off x="8470731" y="1034388"/>
              <a:ext cx="662965" cy="683568"/>
            </a:xfrm>
            <a:prstGeom prst="parallelogram">
              <a:avLst>
                <a:gd name="adj" fmla="val 70684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99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이등변 삼각형 15"/>
          <p:cNvSpPr/>
          <p:nvPr userDrawn="1"/>
        </p:nvSpPr>
        <p:spPr>
          <a:xfrm>
            <a:off x="2699792" y="2067694"/>
            <a:ext cx="490964" cy="42324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>
            <a:off x="5354687" y="812743"/>
            <a:ext cx="490964" cy="423245"/>
          </a:xfrm>
          <a:prstGeom prst="triangle">
            <a:avLst/>
          </a:prstGeom>
          <a:solidFill>
            <a:srgbClr val="FF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 userDrawn="1"/>
        </p:nvSpPr>
        <p:spPr>
          <a:xfrm rot="10800000">
            <a:off x="2600946" y="2521694"/>
            <a:ext cx="344328" cy="296835"/>
          </a:xfrm>
          <a:prstGeom prst="triangle">
            <a:avLst/>
          </a:prstGeom>
          <a:solidFill>
            <a:srgbClr val="FFE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 userDrawn="1"/>
        </p:nvSpPr>
        <p:spPr>
          <a:xfrm>
            <a:off x="5609604" y="1272418"/>
            <a:ext cx="258733" cy="223046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 userDrawn="1"/>
        </p:nvSpPr>
        <p:spPr>
          <a:xfrm rot="10800000">
            <a:off x="5845166" y="1272418"/>
            <a:ext cx="369230" cy="318302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 userDrawn="1"/>
        </p:nvSpPr>
        <p:spPr>
          <a:xfrm>
            <a:off x="5377071" y="3867894"/>
            <a:ext cx="360040" cy="31037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/>
          <p:cNvSpPr/>
          <p:nvPr userDrawn="1"/>
        </p:nvSpPr>
        <p:spPr>
          <a:xfrm rot="10800000">
            <a:off x="5542098" y="3673383"/>
            <a:ext cx="467259" cy="402809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 userDrawn="1"/>
        </p:nvGrpSpPr>
        <p:grpSpPr>
          <a:xfrm>
            <a:off x="3052966" y="812743"/>
            <a:ext cx="3038067" cy="3518013"/>
            <a:chOff x="3052966" y="812743"/>
            <a:chExt cx="3038067" cy="3518013"/>
          </a:xfrm>
        </p:grpSpPr>
        <p:sp>
          <p:nvSpPr>
            <p:cNvPr id="24" name="자유형 23"/>
            <p:cNvSpPr/>
            <p:nvPr/>
          </p:nvSpPr>
          <p:spPr>
            <a:xfrm>
              <a:off x="3052966" y="812743"/>
              <a:ext cx="3038067" cy="351801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3134643" y="896643"/>
              <a:ext cx="2874714" cy="3328853"/>
            </a:xfrm>
            <a:custGeom>
              <a:avLst/>
              <a:gdLst>
                <a:gd name="connsiteX0" fmla="*/ 4461 w 2823489"/>
                <a:gd name="connsiteY0" fmla="*/ 816269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4461 w 2823489"/>
                <a:gd name="connsiteY6" fmla="*/ 816269 h 3269537"/>
                <a:gd name="connsiteX0" fmla="*/ 0 w 2830422"/>
                <a:gd name="connsiteY0" fmla="*/ 813420 h 3269537"/>
                <a:gd name="connsiteX1" fmla="*/ 1420908 w 2830422"/>
                <a:gd name="connsiteY1" fmla="*/ 0 h 3269537"/>
                <a:gd name="connsiteX2" fmla="*/ 2825962 w 2830422"/>
                <a:gd name="connsiteY2" fmla="*/ 816269 h 3269537"/>
                <a:gd name="connsiteX3" fmla="*/ 2830422 w 2830422"/>
                <a:gd name="connsiteY3" fmla="*/ 2457729 h 3269537"/>
                <a:gd name="connsiteX4" fmla="*/ 1420908 w 2830422"/>
                <a:gd name="connsiteY4" fmla="*/ 3269537 h 3269537"/>
                <a:gd name="connsiteX5" fmla="*/ 6933 w 2830422"/>
                <a:gd name="connsiteY5" fmla="*/ 2453268 h 3269537"/>
                <a:gd name="connsiteX6" fmla="*/ 0 w 2830422"/>
                <a:gd name="connsiteY6" fmla="*/ 813420 h 3269537"/>
                <a:gd name="connsiteX0" fmla="*/ 1613 w 2823489"/>
                <a:gd name="connsiteY0" fmla="*/ 813420 h 3269537"/>
                <a:gd name="connsiteX1" fmla="*/ 1413975 w 2823489"/>
                <a:gd name="connsiteY1" fmla="*/ 0 h 3269537"/>
                <a:gd name="connsiteX2" fmla="*/ 2819029 w 2823489"/>
                <a:gd name="connsiteY2" fmla="*/ 816269 h 3269537"/>
                <a:gd name="connsiteX3" fmla="*/ 2823489 w 2823489"/>
                <a:gd name="connsiteY3" fmla="*/ 2457729 h 3269537"/>
                <a:gd name="connsiteX4" fmla="*/ 1413975 w 2823489"/>
                <a:gd name="connsiteY4" fmla="*/ 3269537 h 3269537"/>
                <a:gd name="connsiteX5" fmla="*/ 0 w 2823489"/>
                <a:gd name="connsiteY5" fmla="*/ 2453268 h 3269537"/>
                <a:gd name="connsiteX6" fmla="*/ 1613 w 2823489"/>
                <a:gd name="connsiteY6" fmla="*/ 813420 h 326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89" h="3269537">
                  <a:moveTo>
                    <a:pt x="1613" y="813420"/>
                  </a:moveTo>
                  <a:lnTo>
                    <a:pt x="1413975" y="0"/>
                  </a:lnTo>
                  <a:lnTo>
                    <a:pt x="2819029" y="816269"/>
                  </a:lnTo>
                  <a:cubicBezTo>
                    <a:pt x="2820516" y="1363422"/>
                    <a:pt x="2822002" y="1910576"/>
                    <a:pt x="2823489" y="2457729"/>
                  </a:cubicBezTo>
                  <a:lnTo>
                    <a:pt x="1413975" y="3269537"/>
                  </a:lnTo>
                  <a:lnTo>
                    <a:pt x="0" y="2453268"/>
                  </a:lnTo>
                  <a:cubicBezTo>
                    <a:pt x="538" y="1906652"/>
                    <a:pt x="1075" y="1360036"/>
                    <a:pt x="1613" y="813420"/>
                  </a:cubicBezTo>
                  <a:close/>
                </a:path>
              </a:pathLst>
            </a:custGeom>
            <a:noFill/>
            <a:ln w="19050">
              <a:gradFill>
                <a:gsLst>
                  <a:gs pos="100000">
                    <a:srgbClr val="FFD7AF"/>
                  </a:gs>
                  <a:gs pos="2000">
                    <a:srgbClr val="FFCCCC"/>
                  </a:gs>
                </a:gsLst>
                <a:lin ang="5400000" scaled="0"/>
              </a:gra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41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BCD"/>
            </a:gs>
            <a:gs pos="100000">
              <a:srgbClr val="FFDCDC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EA5E3-65B8-4758-909F-581F56F1675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047D-3AB5-46C5-B104-4A43D1F9C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1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275348" y="2283718"/>
            <a:ext cx="2597185" cy="98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팀프로젝트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45" y="915566"/>
            <a:ext cx="765121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9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185541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배달 앱 사용량 증가율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 이용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앱 설치 회수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소비자 이용량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평균수익 데이터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의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상업적 측면에서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새로 추가되는 컨텐츠의 장르와 사용자층을 분석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263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38595"/>
              </p:ext>
            </p:extLst>
          </p:nvPr>
        </p:nvGraphicFramePr>
        <p:xfrm>
          <a:off x="899592" y="936959"/>
          <a:ext cx="7560840" cy="408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804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902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탈락한 주제들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주제 탈락 이유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9755929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비만도 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국민건강을 위한 정책 방안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자녀 수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저출생 해결 방안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비만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예방 및 감소에 대한</a:t>
                      </a:r>
                      <a:endParaRPr lang="en-US" altLang="ko-KR" sz="1200" b="0" baseline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정책 방안 제시의 어려움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거리두기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배달과 인터넷 상업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배달 업체들의 평균 수익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 앱 사용량 증가율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상업적 측면 이용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‘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배달의 민족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’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등 배달 서비스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유료 제공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문화 산업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Netflix</a:t>
                      </a:r>
                      <a:r>
                        <a:rPr lang="ko-KR" altLang="en-US" sz="1200" b="0" baseline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의 </a:t>
                      </a:r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상업적 측면에서 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어떠한 장르의 작품을 배급 받고 제공하는 것이 좋을까</a:t>
                      </a:r>
                      <a:endParaRPr lang="ko-KR" altLang="en-US" sz="1200" b="0" dirty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사용자 별 개인정보 데이터가</a:t>
                      </a:r>
                      <a:endParaRPr lang="en-US" altLang="ko-KR" sz="1200" b="0" dirty="0" smtClean="0">
                        <a:solidFill>
                          <a:srgbClr val="FF0000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없다</a:t>
                      </a:r>
                      <a:r>
                        <a:rPr lang="en-US" altLang="ko-KR" sz="1200" b="0" dirty="0" smtClean="0">
                          <a:solidFill>
                            <a:srgbClr val="FF0000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.</a:t>
                      </a: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범죄 예방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64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964124"/>
              </p:ext>
            </p:extLst>
          </p:nvPr>
        </p:nvGraphicFramePr>
        <p:xfrm>
          <a:off x="971600" y="1563638"/>
          <a:ext cx="7560840" cy="225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="" xmlns:a16="http://schemas.microsoft.com/office/drawing/2014/main" val="1763401822"/>
                    </a:ext>
                  </a:extLst>
                </a:gridCol>
                <a:gridCol w="3780420">
                  <a:extLst>
                    <a:ext uri="{9D8B030D-6E8A-4147-A177-3AD203B41FA5}">
                      <a16:colId xmlns="" xmlns:a16="http://schemas.microsoft.com/office/drawing/2014/main" val="398622956"/>
                    </a:ext>
                  </a:extLst>
                </a:gridCol>
                <a:gridCol w="1890210">
                  <a:extLst>
                    <a:ext uri="{9D8B030D-6E8A-4147-A177-3AD203B41FA5}">
                      <a16:colId xmlns="" xmlns:a16="http://schemas.microsoft.com/office/drawing/2014/main" val="2588055499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소주제 및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8382914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경제력과 교육수준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사회적 지위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청년층을 위한 정책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학력별 수입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평균 초혼 연령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8060214"/>
                  </a:ext>
                </a:extLst>
              </a:tr>
              <a:tr h="915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정부예산과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en-US" altLang="ko-KR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수와 범죄율의 연관성</a:t>
                      </a:r>
                      <a:endParaRPr lang="en-US" altLang="ko-KR" sz="1200" b="0" baseline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→ </a:t>
                      </a:r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r>
                        <a:rPr lang="ko-KR" altLang="en-US" sz="1200" b="0" baseline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 찬성과 반대</a:t>
                      </a:r>
                      <a:endParaRPr lang="ko-KR" altLang="en-US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CCTV </a:t>
                      </a:r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설치 수와 </a:t>
                      </a:r>
                      <a:endParaRPr lang="en-US" altLang="ko-KR" sz="1200" b="0" dirty="0" smtClean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 smtClean="0">
                          <a:latin typeface="나눔스퀘어_ac" pitchFamily="50" charset="-127"/>
                          <a:ea typeface="나눔스퀘어_ac" pitchFamily="50" charset="-127"/>
                        </a:rPr>
                        <a:t>연도별 범죄율 데이터 비교</a:t>
                      </a:r>
                      <a:endParaRPr lang="ko-KR" altLang="en-US" sz="1200" b="0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4895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37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7292" y="47422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개발 환경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94" y="1707654"/>
            <a:ext cx="1995686" cy="1995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86837"/>
            <a:ext cx="1931137" cy="22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8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1" y="1331634"/>
            <a:ext cx="4536503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의미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연애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결혼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출산 세 가지를 포기한다는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뜻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대한민국 청년층 사이의 암울한 현실을 일컫는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단어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원인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개인주의의 확산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부족한 경제력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불확실한 </a:t>
            </a:r>
            <a:r>
              <a:rPr lang="ko-KR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미래에 대한 </a:t>
            </a:r>
            <a:r>
              <a:rPr lang="ko-KR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불안감</a:t>
            </a:r>
            <a:endParaRPr lang="ko-KR" alt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4264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포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04480"/>
            <a:ext cx="3563888" cy="2546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3000" endPos="12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9195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266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32768"/>
              </p:ext>
            </p:extLst>
          </p:nvPr>
        </p:nvGraphicFramePr>
        <p:xfrm>
          <a:off x="899592" y="1779662"/>
          <a:ext cx="7560840" cy="133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210">
                  <a:extLst>
                    <a:ext uri="{9D8B030D-6E8A-4147-A177-3AD203B41FA5}">
                      <a16:colId xmlns="" xmlns:a16="http://schemas.microsoft.com/office/drawing/2014/main" val="1763401822"/>
                    </a:ext>
                  </a:extLst>
                </a:gridCol>
                <a:gridCol w="3780420">
                  <a:extLst>
                    <a:ext uri="{9D8B030D-6E8A-4147-A177-3AD203B41FA5}">
                      <a16:colId xmlns="" xmlns:a16="http://schemas.microsoft.com/office/drawing/2014/main" val="398622956"/>
                    </a:ext>
                  </a:extLst>
                </a:gridCol>
                <a:gridCol w="1890210">
                  <a:extLst>
                    <a:ext uri="{9D8B030D-6E8A-4147-A177-3AD203B41FA5}">
                      <a16:colId xmlns="" xmlns:a16="http://schemas.microsoft.com/office/drawing/2014/main" val="2588055499"/>
                    </a:ext>
                  </a:extLst>
                </a:gridCol>
              </a:tblGrid>
              <a:tr h="4223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주 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분석 가설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데이터 접근방식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8382914"/>
                  </a:ext>
                </a:extLst>
              </a:tr>
              <a:tr h="915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대한민국의 삼포세대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삼포세대는 실재하는 문제인가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?</a:t>
                      </a:r>
                    </a:p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(1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차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산업 종사자 감소 등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..)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대한민국과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국가와의 데이터 비교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8060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148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34266" y="47422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삼포세대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44" y="1186840"/>
            <a:ext cx="2834575" cy="32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4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1" y="1331634"/>
            <a:ext cx="3888431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범죄방지를 위한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증가 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vs.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개인의 사생활 침해의 문제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ko-KR" altLang="en-US" sz="14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분석해조’에서는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정말로 범죄 발생율을 낮추고 있는지 알고 싶다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794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이슈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883056"/>
            <a:ext cx="3563888" cy="2064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3"/>
          <a:stretch/>
        </p:blipFill>
        <p:spPr>
          <a:xfrm>
            <a:off x="5400598" y="418071"/>
            <a:ext cx="2987825" cy="208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9543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1522" y="1331634"/>
            <a:ext cx="3456384" cy="3492388"/>
          </a:xfrm>
          <a:prstGeom prst="roundRect">
            <a:avLst>
              <a:gd name="adj" fmla="val 13119"/>
            </a:avLst>
          </a:prstGeom>
          <a:solidFill>
            <a:srgbClr val="FF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서울특별시 일부 지역의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설치 증가율과 범죄 발생율을 비교해서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CCTV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대 범죄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살인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강도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성폭행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절도</a:t>
            </a:r>
            <a:r>
              <a:rPr lang="en-US" altLang="ko-KR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폭력 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와의 상관성 </a:t>
            </a:r>
            <a:r>
              <a:rPr lang="ko-KR" altLang="en-US" sz="1400" dirty="0" smtClean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시각화</a:t>
            </a: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793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1" y="1059582"/>
            <a:ext cx="3456384" cy="504056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의 실효성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03598"/>
            <a:ext cx="5203845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80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264153" y="345246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주제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1972197" y="2906157"/>
            <a:ext cx="9912" cy="946414"/>
          </a:xfrm>
          <a:prstGeom prst="line">
            <a:avLst/>
          </a:prstGeom>
          <a:ln w="38100" cap="rnd">
            <a:solidFill>
              <a:srgbClr val="FF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60755" y="2898134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02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7167" y="2999773"/>
            <a:ext cx="1856598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 선정의 기준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주제와 가설 그리고 데이터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83968" y="224364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개발환경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5424242" y="1763181"/>
            <a:ext cx="0" cy="880577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11052" y="1653115"/>
            <a:ext cx="74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03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15170" y="1759642"/>
            <a:ext cx="1197764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개발환경 소개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82812" y="47422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목차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973455" y="1619867"/>
            <a:ext cx="0" cy="972523"/>
          </a:xfrm>
          <a:prstGeom prst="line">
            <a:avLst/>
          </a:prstGeom>
          <a:ln w="38100" cap="rnd">
            <a:solidFill>
              <a:srgbClr val="FFE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9850" y="1633371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01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7167" y="1726537"/>
            <a:ext cx="1229824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조 이름과 조원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180975" indent="-180975">
              <a:lnSpc>
                <a:spcPts val="2600"/>
              </a:lnSpc>
              <a:buSzPct val="50000"/>
              <a:buFontTx/>
              <a:buChar char="▲"/>
            </a:pPr>
            <a:r>
              <a:rPr lang="ko-KR" altLang="en-US" sz="12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역할 분담</a:t>
            </a:r>
            <a:endParaRPr lang="en-US" altLang="ko-KR" sz="1200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8819" y="2177811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조 소개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88514" y="3414109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주제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5396558" y="2867805"/>
            <a:ext cx="9912" cy="946414"/>
          </a:xfrm>
          <a:prstGeom prst="line">
            <a:avLst/>
          </a:prstGeom>
          <a:ln w="38100" cap="rnd">
            <a:solidFill>
              <a:srgbClr val="FF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88322" y="2859782"/>
            <a:ext cx="736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a시나브로B" panose="02020600000000000000" pitchFamily="18" charset="-127"/>
                <a:ea typeface="a시나브로B" panose="02020600000000000000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 rotWithShape="0">
                  <a:schemeClr val="accent5">
                    <a:lumMod val="50000"/>
                    <a:alpha val="40000"/>
                  </a:schemeClr>
                </a:outerShdw>
              </a:effectLst>
              <a:latin typeface="a시나브로B" panose="02020600000000000000" pitchFamily="18" charset="-127"/>
              <a:ea typeface="a시나브로B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21528" y="2961421"/>
            <a:ext cx="1856598" cy="759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ts val="2600"/>
              </a:lnSpc>
              <a:buSzPct val="50000"/>
              <a:buFontTx/>
              <a:buChar char="▲"/>
              <a:defRPr sz="1400" spc="-50">
                <a:solidFill>
                  <a:schemeClr val="tx1">
                    <a:lumMod val="65000"/>
                    <a:lumOff val="35000"/>
                  </a:schemeClr>
                </a:solidFill>
                <a:latin typeface="210 옴니고딕OTF 030" pitchFamily="18" charset="-127"/>
                <a:ea typeface="210 옴니고딕OTF 030" pitchFamily="18" charset="-127"/>
              </a:defRPr>
            </a:lvl1pPr>
          </a:lstStyle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 선정의 기준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  <a:p>
            <a:r>
              <a:rPr lang="ko-KR" altLang="en-US" sz="1200" dirty="0" smtClean="0">
                <a:latin typeface="나눔스퀘어_ac" pitchFamily="50" charset="-127"/>
                <a:ea typeface="나눔스퀘어_ac" pitchFamily="50" charset="-127"/>
              </a:rPr>
              <a:t>주제와 가설 그리고 데이터</a:t>
            </a:r>
            <a:endParaRPr lang="en-US" altLang="ko-KR" sz="1200" dirty="0" smtClean="0"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160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4" grpId="0"/>
      <p:bldP spid="56" grpId="0"/>
      <p:bldP spid="60" grpId="0"/>
      <p:bldP spid="62" grpId="0"/>
      <p:bldP spid="63" grpId="0"/>
      <p:bldP spid="14" grpId="0"/>
      <p:bldP spid="15" grpId="0"/>
      <p:bldP spid="17" grpId="0"/>
      <p:bldP spid="21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206916" y="474225"/>
            <a:ext cx="15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자료 출처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35834"/>
              </p:ext>
            </p:extLst>
          </p:nvPr>
        </p:nvGraphicFramePr>
        <p:xfrm>
          <a:off x="971600" y="987574"/>
          <a:ext cx="7272808" cy="3854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202">
                  <a:extLst>
                    <a:ext uri="{9D8B030D-6E8A-4147-A177-3AD203B41FA5}">
                      <a16:colId xmlns="" xmlns:a16="http://schemas.microsoft.com/office/drawing/2014/main" val="1763401822"/>
                    </a:ext>
                  </a:extLst>
                </a:gridCol>
                <a:gridCol w="2268423">
                  <a:extLst>
                    <a:ext uri="{9D8B030D-6E8A-4147-A177-3AD203B41FA5}">
                      <a16:colId xmlns="" xmlns:a16="http://schemas.microsoft.com/office/drawing/2014/main" val="398622956"/>
                    </a:ext>
                  </a:extLst>
                </a:gridCol>
                <a:gridCol w="3186183">
                  <a:extLst>
                    <a:ext uri="{9D8B030D-6E8A-4147-A177-3AD203B41FA5}">
                      <a16:colId xmlns="" xmlns:a16="http://schemas.microsoft.com/office/drawing/2014/main" val="2588055499"/>
                    </a:ext>
                  </a:extLst>
                </a:gridCol>
              </a:tblGrid>
              <a:tr h="225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자료 제목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자료 출처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7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8382914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와 한국 학력별 인구 및 취업률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E-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나라지표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https://www.index.go.kr/potal/main/EachDtlPageDetail.do?idx_cd=1530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88060214"/>
                  </a:ext>
                </a:extLst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결혼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남자는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학력높을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수록 빨리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여자는 늦게 왜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?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경향신문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http://news.khan.co.kr/kh_news/khan_art_view.html?art_id=201705231619001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국가별 초산 평균 연령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통계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https://stats.oecd.org/Index.aspx?DataSetCode=FAMILY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국가별 학력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OECD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국가 통계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u="none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https://data.oecd.org/eduatt/adult-education-level</a:t>
                      </a:r>
                      <a:endParaRPr lang="ko-KR" altLang="en-US" sz="1100" b="0" u="none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5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대 범죄 발생현황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 열린데이터 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https://data.seoul.go.kr/dataList/316/C/2/datasetView.do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  <a:tr h="586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서울시 자치구별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CCTV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서울 열린데이터 광장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_ac" pitchFamily="50" charset="-127"/>
                          <a:ea typeface="나눔스퀘어_ac" pitchFamily="50" charset="-127"/>
                        </a:rPr>
                        <a:t>https://data.seoul.go.kr/dataList/OA-2734/C/1/datasetView.do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A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451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38468" y="2163509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Thank</a:t>
            </a:r>
          </a:p>
          <a:p>
            <a:pPr algn="ctr"/>
            <a:r>
              <a:rPr lang="en-US" altLang="ko-KR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You</a:t>
            </a:r>
          </a:p>
        </p:txBody>
      </p:sp>
      <p:sp>
        <p:nvSpPr>
          <p:cNvPr id="22" name="하트 21"/>
          <p:cNvSpPr/>
          <p:nvPr/>
        </p:nvSpPr>
        <p:spPr>
          <a:xfrm>
            <a:off x="4463942" y="1563638"/>
            <a:ext cx="216024" cy="216024"/>
          </a:xfrm>
          <a:prstGeom prst="heart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하트 22"/>
          <p:cNvSpPr/>
          <p:nvPr/>
        </p:nvSpPr>
        <p:spPr>
          <a:xfrm>
            <a:off x="4679966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하트 23"/>
          <p:cNvSpPr/>
          <p:nvPr/>
        </p:nvSpPr>
        <p:spPr>
          <a:xfrm>
            <a:off x="4355930" y="1725656"/>
            <a:ext cx="108012" cy="108012"/>
          </a:xfrm>
          <a:prstGeom prst="heart">
            <a:avLst/>
          </a:prstGeom>
          <a:solidFill>
            <a:srgbClr val="FFE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10793" y="2440507"/>
            <a:ext cx="192232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9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541795" y="474225"/>
            <a:ext cx="28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대한민국의 </a:t>
            </a:r>
            <a:r>
              <a:rPr lang="en-US" altLang="ko-KR" spc="600" dirty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CCTV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44" y="1186840"/>
            <a:ext cx="2834575" cy="32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79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64003" y="47422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조 소개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2531" y="1096616"/>
            <a:ext cx="336502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분석해조</a:t>
            </a:r>
            <a:endParaRPr lang="en-US" altLang="ko-KR" sz="6600" b="1" dirty="0" smtClean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83045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06669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C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87351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D7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16114" y="2715766"/>
            <a:ext cx="1948374" cy="2096560"/>
          </a:xfrm>
          <a:prstGeom prst="roundRect">
            <a:avLst>
              <a:gd name="adj" fmla="val 42524"/>
            </a:avLst>
          </a:prstGeom>
          <a:solidFill>
            <a:srgbClr val="FFE6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793" y="3057514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김진영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79943" y="3052152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나인혁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3856" y="3133539"/>
            <a:ext cx="241036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윤지우     </a:t>
            </a:r>
            <a:endParaRPr lang="en-US" altLang="ko-KR" sz="1400" dirty="0" smtClean="0">
              <a:solidFill>
                <a:schemeClr val="bg1"/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5121" y="3003798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임혜수</a:t>
            </a:r>
            <a:r>
              <a:rPr lang="ko-KR" altLang="en-US" sz="4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bg1"/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491" y="3514195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01639" y="3526187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시각화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3856" y="3514195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자료조사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9522" y="3507854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PPT</a:t>
            </a:r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91" y="3845850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시각</a:t>
            </a:r>
            <a:r>
              <a:rPr lang="ko-KR" altLang="en-US" sz="2000" dirty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화</a:t>
            </a:r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01639" y="3857842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코드 발표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3856" y="3845850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코드 발표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99522" y="3839509"/>
            <a:ext cx="241036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DX하늘구름" pitchFamily="18" charset="-127"/>
                <a:ea typeface="DX하늘구름" pitchFamily="18" charset="-127"/>
              </a:rPr>
              <a:t>가설 발표 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     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하늘구름" pitchFamily="18" charset="-127"/>
              <a:ea typeface="DX하늘구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808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20" grpId="0" animBg="1"/>
      <p:bldP spid="21" grpId="0" animBg="1"/>
      <p:bldP spid="22" grpId="0" animBg="1"/>
      <p:bldP spid="19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17" grpId="0"/>
      <p:bldP spid="18" grpId="0"/>
      <p:bldP spid="27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3439655" y="2283718"/>
            <a:ext cx="2268571" cy="984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주제 선정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7" name="이등변 삼각형 116"/>
          <p:cNvSpPr/>
          <p:nvPr/>
        </p:nvSpPr>
        <p:spPr>
          <a:xfrm>
            <a:off x="4464533" y="1563638"/>
            <a:ext cx="214842" cy="185209"/>
          </a:xfrm>
          <a:prstGeom prst="triangle">
            <a:avLst/>
          </a:prstGeom>
          <a:solidFill>
            <a:srgbClr val="FF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/>
          <p:cNvSpPr/>
          <p:nvPr/>
        </p:nvSpPr>
        <p:spPr>
          <a:xfrm>
            <a:off x="4321320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이등변 삼각형 118"/>
          <p:cNvSpPr/>
          <p:nvPr/>
        </p:nvSpPr>
        <p:spPr>
          <a:xfrm>
            <a:off x="4679421" y="1660892"/>
            <a:ext cx="143167" cy="123420"/>
          </a:xfrm>
          <a:prstGeom prst="triangle">
            <a:avLst/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6909" y="47422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 선정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94905"/>
          <a:stretch/>
        </p:blipFill>
        <p:spPr>
          <a:xfrm>
            <a:off x="107504" y="915566"/>
            <a:ext cx="9345560" cy="4320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5269" r="57318" b="47366"/>
          <a:stretch/>
        </p:blipFill>
        <p:spPr>
          <a:xfrm>
            <a:off x="580893" y="1342004"/>
            <a:ext cx="3775083" cy="38014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3321" r="57318"/>
          <a:stretch/>
        </p:blipFill>
        <p:spPr>
          <a:xfrm>
            <a:off x="4530777" y="1335697"/>
            <a:ext cx="3857647" cy="38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67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3543" y="1491630"/>
            <a:ext cx="7069602" cy="1728192"/>
            <a:chOff x="924289" y="1841376"/>
            <a:chExt cx="7069602" cy="1728192"/>
          </a:xfrm>
        </p:grpSpPr>
        <p:grpSp>
          <p:nvGrpSpPr>
            <p:cNvPr id="12" name="그룹 11"/>
            <p:cNvGrpSpPr/>
            <p:nvPr/>
          </p:nvGrpSpPr>
          <p:grpSpPr>
            <a:xfrm>
              <a:off x="924289" y="1841376"/>
              <a:ext cx="1934881" cy="1728192"/>
              <a:chOff x="924289" y="1841376"/>
              <a:chExt cx="1934881" cy="1728192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130978" y="1841376"/>
                <a:ext cx="1728192" cy="1728192"/>
              </a:xfrm>
              <a:prstGeom prst="ellipse">
                <a:avLst/>
              </a:prstGeom>
              <a:solidFill>
                <a:srgbClr val="FFDC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24289" y="1888671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01</a:t>
                </a:r>
                <a:endParaRPr lang="ko-KR" alt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538961" y="1841376"/>
              <a:ext cx="1887570" cy="1728192"/>
              <a:chOff x="3532884" y="1879032"/>
              <a:chExt cx="1887570" cy="1728192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692262" y="1879032"/>
                <a:ext cx="1728192" cy="1728192"/>
              </a:xfrm>
              <a:prstGeom prst="ellipse">
                <a:avLst/>
              </a:prstGeom>
              <a:solidFill>
                <a:srgbClr val="FFE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32884" y="1916688"/>
                <a:ext cx="5501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02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106321" y="1841376"/>
              <a:ext cx="1887570" cy="1728192"/>
              <a:chOff x="6106321" y="1993776"/>
              <a:chExt cx="1887570" cy="1728192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6265699" y="1993776"/>
                <a:ext cx="1728192" cy="1728192"/>
              </a:xfrm>
              <a:prstGeom prst="ellipse">
                <a:avLst/>
              </a:prstGeom>
              <a:solidFill>
                <a:srgbClr val="FFE6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106321" y="2031432"/>
                <a:ext cx="5565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시나브로B" panose="02020600000000000000" pitchFamily="18" charset="-127"/>
                    <a:ea typeface="a시나브로B" panose="02020600000000000000" pitchFamily="18" charset="-127"/>
                  </a:rPr>
                  <a:t>03</a:t>
                </a:r>
                <a:endParaRPr lang="ko-KR" alt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시나브로B" panose="02020600000000000000" pitchFamily="18" charset="-127"/>
                  <a:ea typeface="a시나브로B" panose="02020600000000000000" pitchFamily="18" charset="-127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487049" y="3478819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흥미로운가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30981" y="3478819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유의미한 결론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92360" y="3478819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itchFamily="50" charset="-127"/>
                <a:ea typeface="나눔스퀘어_ac" pitchFamily="50" charset="-127"/>
              </a:rPr>
              <a:t>할 수 있는가</a:t>
            </a:r>
            <a:endParaRPr lang="ko-KR" altLang="en-US" sz="2000" b="1" spc="-15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84" y="1851670"/>
            <a:ext cx="1046068" cy="10460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796795"/>
            <a:ext cx="1134995" cy="1134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51670"/>
            <a:ext cx="1055407" cy="10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7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218106"/>
            <a:ext cx="4410075" cy="609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15" y="1419622"/>
            <a:ext cx="2009917" cy="26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3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73" y="1419622"/>
            <a:ext cx="1791751" cy="28218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2211710"/>
            <a:ext cx="4746500" cy="6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28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902341" y="474225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주제선정</a:t>
            </a:r>
            <a:r>
              <a:rPr lang="ko-KR" altLang="en-US" spc="600" dirty="0" smtClean="0">
                <a:solidFill>
                  <a:schemeClr val="bg1"/>
                </a:solidFill>
                <a:effectLst>
                  <a:outerShdw dist="254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DX하늘구름" panose="02020600000000000000" pitchFamily="18" charset="-127"/>
                <a:ea typeface="DX하늘구름" panose="02020600000000000000" pitchFamily="18" charset="-127"/>
              </a:rPr>
              <a:t> 기준</a:t>
            </a:r>
            <a:endParaRPr lang="ko-KR" altLang="en-US" spc="600" dirty="0">
              <a:solidFill>
                <a:schemeClr val="bg1"/>
              </a:solidFill>
              <a:effectLst>
                <a:outerShdw dist="254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DX하늘구름" panose="02020600000000000000" pitchFamily="18" charset="-127"/>
              <a:ea typeface="DX하늘구름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583" t="86644" r="56837" b="8214"/>
          <a:stretch/>
        </p:blipFill>
        <p:spPr>
          <a:xfrm>
            <a:off x="3491880" y="2224301"/>
            <a:ext cx="5256584" cy="576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07" y="1275606"/>
            <a:ext cx="20288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5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539</Words>
  <Application>Microsoft Office PowerPoint</Application>
  <PresentationFormat>화면 슬라이드 쇼(16:9)</PresentationFormat>
  <Paragraphs>185</Paragraphs>
  <Slides>22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굴림</vt:lpstr>
      <vt:lpstr>Arial</vt:lpstr>
      <vt:lpstr>DX시인과나</vt:lpstr>
      <vt:lpstr>DX하늘구름</vt:lpstr>
      <vt:lpstr>맑은 고딕</vt:lpstr>
      <vt:lpstr>a시나브로B</vt:lpstr>
      <vt:lpstr>나눔스퀘어_ac</vt:lpstr>
      <vt:lpstr>나눔바른고딕OTF</vt:lpstr>
      <vt:lpstr>210 옴니고딕OTF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IT</cp:lastModifiedBy>
  <cp:revision>66</cp:revision>
  <dcterms:created xsi:type="dcterms:W3CDTF">2018-11-25T10:47:47Z</dcterms:created>
  <dcterms:modified xsi:type="dcterms:W3CDTF">2020-11-24T19:38:51Z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